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872"/>
  </p:normalViewPr>
  <p:slideViewPr>
    <p:cSldViewPr snapToGrid="0">
      <p:cViewPr varScale="1">
        <p:scale>
          <a:sx n="67" d="100"/>
          <a:sy n="67" d="100"/>
        </p:scale>
        <p:origin x="4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GB" sz="1800" kern="1200" dirty="0"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les notes de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mathématiques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de 395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lycéens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de deux lycées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portugais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en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utilisant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scolaires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démographiques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. </a:t>
          </a:r>
          <a:br>
            <a:rPr lang="en-GB" sz="1800" kern="1200" dirty="0">
              <a:latin typeface="+mn-lt"/>
              <a:cs typeface="Arial" panose="020B0604020202020204" pitchFamily="34" charset="0"/>
            </a:rPr>
          </a:br>
          <a:endParaRPr lang="en-FR" sz="14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88963" custLinFactNeighborY="46843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si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 succès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dépend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. 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Y="46843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Lorsque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ouvrons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l’application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attérissons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automatiquement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sur la première page de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. </a:t>
          </a: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124217" custScaleY="376725" custLinFactNeighborY="8175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338275"/>
          <a:ext cx="7757844" cy="1204802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les notes de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mathématiques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de 395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lycéens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de deux lycées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portugais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en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utilisant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scolaires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latin typeface="+mn-lt"/>
              <a:cs typeface="Arial" panose="020B0604020202020204" pitchFamily="34" charset="0"/>
            </a:rPr>
            <a:t>démographiques</a:t>
          </a:r>
          <a:r>
            <a:rPr lang="en-GB" sz="1800" kern="1200" dirty="0">
              <a:latin typeface="+mn-lt"/>
              <a:cs typeface="Arial" panose="020B0604020202020204" pitchFamily="34" charset="0"/>
            </a:rPr>
            <a:t>. </a:t>
          </a:r>
          <a:br>
            <a:rPr lang="en-GB" sz="1800" kern="1200" dirty="0">
              <a:latin typeface="+mn-lt"/>
              <a:cs typeface="Arial" panose="020B0604020202020204" pitchFamily="34" charset="0"/>
            </a:rPr>
          </a:br>
          <a:endParaRPr lang="en-FR" sz="1400" kern="1200" dirty="0">
            <a:latin typeface="+mn-lt"/>
          </a:endParaRPr>
        </a:p>
      </dsp:txBody>
      <dsp:txXfrm>
        <a:off x="341579" y="397089"/>
        <a:ext cx="7640216" cy="10871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110894"/>
          <a:ext cx="7757844" cy="1480269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si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 succès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dépend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. 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55026" y="183155"/>
        <a:ext cx="7613322" cy="1335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0" y="495133"/>
          <a:ext cx="5668733" cy="879815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Lorsque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ouvrons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l’application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attérissons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automatiquement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sur la première page de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. </a:t>
          </a:r>
          <a:endParaRPr lang="en-FR" sz="1800" kern="1200" dirty="0">
            <a:latin typeface="+mn-lt"/>
          </a:endParaRPr>
        </a:p>
      </dsp:txBody>
      <dsp:txXfrm>
        <a:off x="42949" y="538082"/>
        <a:ext cx="5582835" cy="79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285D-7473-1595-2394-8915DD82C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888" y="1365954"/>
            <a:ext cx="7197726" cy="1546579"/>
          </a:xfrm>
        </p:spPr>
        <p:txBody>
          <a:bodyPr/>
          <a:lstStyle/>
          <a:p>
            <a:r>
              <a:rPr lang="en-FR" b="1" dirty="0">
                <a:latin typeface="Arial" panose="020B0604020202020204" pitchFamily="34" charset="0"/>
                <a:cs typeface="Arial" panose="020B0604020202020204" pitchFamily="34" charset="0"/>
              </a:rPr>
              <a:t>Qui veut peut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CB65-EA8F-1ADA-6005-86AD4754C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6266" y="3310468"/>
            <a:ext cx="7197726" cy="14054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Data vizualisation</a:t>
            </a:r>
            <a:b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K. 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73102-0F29-AAB9-387F-EC8E6FB7AF38}"/>
              </a:ext>
            </a:extLst>
          </p:cNvPr>
          <p:cNvSpPr txBox="1"/>
          <p:nvPr/>
        </p:nvSpPr>
        <p:spPr>
          <a:xfrm>
            <a:off x="112888" y="6355642"/>
            <a:ext cx="495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Amélie ROUX, Yassmine BOUZID, Céline KRICHANE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9FE76-87C2-584C-7876-FFFD3F8D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025" y="4075288"/>
            <a:ext cx="1460500" cy="146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AFCDC-637C-3777-30BD-3663E3CE0640}"/>
              </a:ext>
            </a:extLst>
          </p:cNvPr>
          <p:cNvSpPr txBox="1"/>
          <p:nvPr/>
        </p:nvSpPr>
        <p:spPr>
          <a:xfrm>
            <a:off x="6096000" y="2810112"/>
            <a:ext cx="565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Réalisation d’une application intéractive </a:t>
            </a:r>
          </a:p>
        </p:txBody>
      </p:sp>
    </p:spTree>
    <p:extLst>
      <p:ext uri="{BB962C8B-B14F-4D97-AF65-F5344CB8AC3E}">
        <p14:creationId xmlns:p14="http://schemas.microsoft.com/office/powerpoint/2010/main" val="110135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98B425-B351-D92E-8E91-244D4BBAC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470" y="1906624"/>
            <a:ext cx="4577443" cy="432314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D10799-F9A3-F246-5CAB-F5D4EA082AC2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58559-3AE3-E327-56AD-4A023590C8D6}"/>
              </a:ext>
            </a:extLst>
          </p:cNvPr>
          <p:cNvSpPr txBox="1"/>
          <p:nvPr/>
        </p:nvSpPr>
        <p:spPr>
          <a:xfrm>
            <a:off x="342900" y="1047750"/>
            <a:ext cx="944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Nous avons décidé d’utiliser le machine learning afin d’avoir une étude plus précise et d’étudier les vraies variables explicatives.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8B66C-1ABC-09F4-230C-4E65763B7985}"/>
              </a:ext>
            </a:extLst>
          </p:cNvPr>
          <p:cNvSpPr/>
          <p:nvPr/>
        </p:nvSpPr>
        <p:spPr>
          <a:xfrm>
            <a:off x="713015" y="2895599"/>
            <a:ext cx="4261757" cy="12783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 grand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nombre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variables rend très difficile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l'analyse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Pour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cela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passons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à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l'apprentissage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automatiqu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4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D65C17-1B43-F7BD-7B61-F2E65CAA892C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3B135-52F0-A0AD-0B46-8D529D316272}"/>
              </a:ext>
            </a:extLst>
          </p:cNvPr>
          <p:cNvSpPr txBox="1"/>
          <p:nvPr/>
        </p:nvSpPr>
        <p:spPr>
          <a:xfrm>
            <a:off x="342900" y="1028515"/>
            <a:ext cx="4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FR" dirty="0"/>
              <a:t>éalisiation d’un Random Forest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0BD41D-BB1C-FD96-B764-E6BFBAF9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9" y="1907199"/>
            <a:ext cx="10898901" cy="4522175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A92B56E-9285-F246-6692-4124FFE70BD5}"/>
              </a:ext>
            </a:extLst>
          </p:cNvPr>
          <p:cNvSpPr/>
          <p:nvPr/>
        </p:nvSpPr>
        <p:spPr>
          <a:xfrm>
            <a:off x="5520253" y="4685578"/>
            <a:ext cx="5486004" cy="8649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Le Random Forest,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permet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de determiner les “variables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”. Nous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avons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ensuite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créer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model_rf2, avec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ces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9 variable.</a:t>
            </a:r>
            <a:endParaRPr lang="en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1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6EF811-B104-8532-842B-136E80B02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44" y="2924592"/>
            <a:ext cx="4367768" cy="301409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D65C17-1B43-F7BD-7B61-F2E65CAA892C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FR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899A9E-BBD7-550D-17FD-7BCE046BC9C2}"/>
              </a:ext>
            </a:extLst>
          </p:cNvPr>
          <p:cNvSpPr/>
          <p:nvPr/>
        </p:nvSpPr>
        <p:spPr>
          <a:xfrm>
            <a:off x="3300928" y="1561378"/>
            <a:ext cx="5486004" cy="1200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Comparaison de la performance des 2 modèles. On remarque une légère amélioration de la précision (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visble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surtout pour les métriques) du model_rf2, ce qui est attendu.</a:t>
            </a:r>
            <a:endParaRPr lang="en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3B135-52F0-A0AD-0B46-8D529D316272}"/>
              </a:ext>
            </a:extLst>
          </p:cNvPr>
          <p:cNvSpPr txBox="1"/>
          <p:nvPr/>
        </p:nvSpPr>
        <p:spPr>
          <a:xfrm>
            <a:off x="342900" y="1028515"/>
            <a:ext cx="4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FR" dirty="0"/>
              <a:t>éalisiation d’un Random Forest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3D483-DA58-0938-31F5-078B73E9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2085"/>
            <a:ext cx="4300970" cy="18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2B7B5-E025-6BCC-5DD8-34B3937ED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526" y="1084237"/>
            <a:ext cx="4495799" cy="244464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D9F1F5F-6E95-955E-E3FC-F20EB7E90434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912122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Visualisation des variables importantes </a:t>
            </a:r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8E2D0-3753-17B7-B059-E7935DFB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5" y="3715369"/>
            <a:ext cx="4611105" cy="28250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0CC58-023C-CD41-D306-A868FB27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26" y="3731380"/>
            <a:ext cx="4495798" cy="280900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A5D180-1B3C-4E72-75F7-BFA909DC669F}"/>
              </a:ext>
            </a:extLst>
          </p:cNvPr>
          <p:cNvSpPr/>
          <p:nvPr/>
        </p:nvSpPr>
        <p:spPr>
          <a:xfrm>
            <a:off x="979715" y="1578429"/>
            <a:ext cx="4327072" cy="1456267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Ici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,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l’idée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visualiser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pourquoi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variables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sélectionner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. 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exemple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voit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échoue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plus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ceux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sortent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beaucoup. </a:t>
            </a:r>
            <a:endParaRPr lang="en-FR" sz="1600" dirty="0"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EA42E-FFA7-9267-E4B1-7903485B6147}"/>
              </a:ext>
            </a:extLst>
          </p:cNvPr>
          <p:cNvCxnSpPr>
            <a:cxnSpLocks/>
          </p:cNvCxnSpPr>
          <p:nvPr/>
        </p:nvCxnSpPr>
        <p:spPr>
          <a:xfrm flipV="1">
            <a:off x="5306787" y="1871738"/>
            <a:ext cx="849990" cy="869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3A18A3-C8DC-2765-8985-654CFA0E0D08}"/>
              </a:ext>
            </a:extLst>
          </p:cNvPr>
          <p:cNvCxnSpPr>
            <a:cxnSpLocks/>
          </p:cNvCxnSpPr>
          <p:nvPr/>
        </p:nvCxnSpPr>
        <p:spPr>
          <a:xfrm flipH="1">
            <a:off x="2144486" y="3034696"/>
            <a:ext cx="2873828" cy="1036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5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D6F2AB-036A-5867-D338-EBBBCE552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32" y="1414894"/>
            <a:ext cx="1242443" cy="490188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456B9E3-C61B-8827-F4AE-1826C10258A9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en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173632-8F18-9A07-D281-F22361B6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56" y="1411080"/>
            <a:ext cx="6029043" cy="490544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D50EF-6B01-2437-C8D8-ABAEAE9C1718}"/>
              </a:ext>
            </a:extLst>
          </p:cNvPr>
          <p:cNvSpPr/>
          <p:nvPr/>
        </p:nvSpPr>
        <p:spPr>
          <a:xfrm>
            <a:off x="8382000" y="1701997"/>
            <a:ext cx="3334768" cy="116094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Toute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cette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analyse nous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permet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finalement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d’arriver</a:t>
            </a:r>
            <a:r>
              <a:rPr lang="en-GB" sz="1600" dirty="0">
                <a:cs typeface="Arial" panose="020B0604020202020204" pitchFamily="34" charset="0"/>
              </a:rPr>
              <a:t> à la </a:t>
            </a:r>
            <a:r>
              <a:rPr lang="en-GB" sz="1600" dirty="0" err="1">
                <a:cs typeface="Arial" panose="020B0604020202020204" pitchFamily="34" charset="0"/>
              </a:rPr>
              <a:t>partie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prédiction</a:t>
            </a:r>
            <a:r>
              <a:rPr lang="en-GB" sz="1600" dirty="0">
                <a:cs typeface="Arial" panose="020B0604020202020204" pitchFamily="34" charset="0"/>
              </a:rPr>
              <a:t> de la note !!</a:t>
            </a:r>
            <a:br>
              <a:rPr lang="en-GB" sz="1600" dirty="0">
                <a:cs typeface="Arial" panose="020B0604020202020204" pitchFamily="34" charset="0"/>
              </a:rPr>
            </a:br>
            <a:br>
              <a:rPr lang="en-GB" sz="1600" dirty="0">
                <a:cs typeface="Arial" panose="020B0604020202020204" pitchFamily="34" charset="0"/>
              </a:rPr>
            </a:br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61D2B7-44D9-36B9-D5AE-885EEE13E6F9}"/>
              </a:ext>
            </a:extLst>
          </p:cNvPr>
          <p:cNvSpPr/>
          <p:nvPr/>
        </p:nvSpPr>
        <p:spPr>
          <a:xfrm>
            <a:off x="8382000" y="3530797"/>
            <a:ext cx="3334768" cy="140043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Il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suffit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simplement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régler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curseur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chacune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des variables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afin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d’espérer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avoir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la prediction la plus precise de la note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obtenue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l’étudiant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! </a:t>
            </a:r>
            <a:endParaRPr lang="en-FR" sz="1600" dirty="0"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21181-8265-455D-9B58-64468A9C0620}"/>
              </a:ext>
            </a:extLst>
          </p:cNvPr>
          <p:cNvCxnSpPr>
            <a:cxnSpLocks/>
          </p:cNvCxnSpPr>
          <p:nvPr/>
        </p:nvCxnSpPr>
        <p:spPr>
          <a:xfrm flipH="1">
            <a:off x="5072743" y="3777343"/>
            <a:ext cx="3309257" cy="870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2FC488-C1F8-C1A6-F881-04C0E6FB1923}"/>
              </a:ext>
            </a:extLst>
          </p:cNvPr>
          <p:cNvCxnSpPr>
            <a:cxnSpLocks/>
          </p:cNvCxnSpPr>
          <p:nvPr/>
        </p:nvCxnSpPr>
        <p:spPr>
          <a:xfrm flipH="1" flipV="1">
            <a:off x="1717675" y="1981200"/>
            <a:ext cx="6751411" cy="1616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CCD9F03-04A4-8E08-9F14-9E2F5AB68666}"/>
              </a:ext>
            </a:extLst>
          </p:cNvPr>
          <p:cNvSpPr/>
          <p:nvPr/>
        </p:nvSpPr>
        <p:spPr>
          <a:xfrm>
            <a:off x="5098823" y="3800284"/>
            <a:ext cx="1089394" cy="348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58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FF57E0-414F-CA03-7FC0-83F0DD58418B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2D890-828E-8D14-3B8C-200E1513A841}"/>
              </a:ext>
            </a:extLst>
          </p:cNvPr>
          <p:cNvSpPr txBox="1"/>
          <p:nvPr/>
        </p:nvSpPr>
        <p:spPr>
          <a:xfrm>
            <a:off x="1185182" y="1642505"/>
            <a:ext cx="9688285" cy="44012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2000" b="1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conclusion,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l'idée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‘Qui </a:t>
            </a:r>
            <a:r>
              <a:rPr lang="en-GB" sz="2000" b="1" dirty="0" err="1">
                <a:cs typeface="Arial" panose="020B0604020202020204" pitchFamily="34" charset="0"/>
              </a:rPr>
              <a:t>V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eut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Peut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' a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été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nuancée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par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analyse. Bien que la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personnel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soient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importants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examen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graphique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et le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modèle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machine learning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révèlent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l'influence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significative de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socio-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démographiques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sur la performance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académique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b="1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>
                <a:effectLst/>
                <a:cs typeface="Arial" panose="020B0604020202020204" pitchFamily="34" charset="0"/>
              </a:rPr>
              <a:t>La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ne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dépend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pas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uniquement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individuel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mais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aussi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variables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telles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que les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échecs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antérieurs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l'absentéisme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l'âge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les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activités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extra-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scolaires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le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des parents et le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niveau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d'éducation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la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mère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b="1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 err="1">
                <a:effectLst/>
                <a:cs typeface="Arial" panose="020B0604020202020204" pitchFamily="34" charset="0"/>
              </a:rPr>
              <a:t>Ainsi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qui ne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veut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pas ne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peut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pas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toujours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! Des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indépendants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tels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que le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des parents, influent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directement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sur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parcours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b="1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>
                <a:effectLst/>
                <a:cs typeface="Arial" panose="020B0604020202020204" pitchFamily="34" charset="0"/>
              </a:rPr>
              <a:t>=&gt; Il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essentiel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d'adapter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les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systèmes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éducatifs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atténuer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inégalités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éviter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leur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perpétuation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b="1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b="1" i="0" dirty="0">
                <a:effectLst/>
                <a:cs typeface="Arial" panose="020B0604020202020204" pitchFamily="34" charset="0"/>
              </a:rPr>
              <a:t>.</a:t>
            </a:r>
            <a:endParaRPr lang="en-FR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5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581" y="-113066"/>
            <a:ext cx="11633427" cy="1456267"/>
          </a:xfrm>
        </p:spPr>
        <p:txBody>
          <a:bodyPr>
            <a:normAutofit/>
          </a:bodyPr>
          <a:lstStyle/>
          <a:p>
            <a:pPr algn="ctr"/>
            <a:r>
              <a:rPr lang="en-FR" sz="3800" dirty="0">
                <a:latin typeface="+mn-lt"/>
                <a:cs typeface="Arial" panose="020B0604020202020204" pitchFamily="34" charset="0"/>
              </a:rPr>
              <a:t>SOMMAIRE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1CEE-8597-B078-92FC-14857C9BE134}"/>
              </a:ext>
            </a:extLst>
          </p:cNvPr>
          <p:cNvSpPr txBox="1"/>
          <p:nvPr/>
        </p:nvSpPr>
        <p:spPr>
          <a:xfrm>
            <a:off x="2030186" y="1733474"/>
            <a:ext cx="81316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800" dirty="0">
                <a:cs typeface="Arial" panose="020B0604020202020204" pitchFamily="34" charset="0"/>
              </a:rPr>
              <a:t>P</a:t>
            </a:r>
            <a:r>
              <a:rPr lang="en-FR" sz="2800" dirty="0">
                <a:cs typeface="Arial" panose="020B0604020202020204" pitchFamily="34" charset="0"/>
              </a:rPr>
              <a:t>résentation du sujet et de la base de données</a:t>
            </a:r>
            <a:br>
              <a:rPr lang="fr-FR" sz="2800" dirty="0">
                <a:cs typeface="Arial" panose="020B0604020202020204" pitchFamily="34" charset="0"/>
              </a:rPr>
            </a:br>
            <a:endParaRPr lang="fr-FR" sz="28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800" dirty="0">
                <a:cs typeface="Arial" panose="020B0604020202020204" pitchFamily="34" charset="0"/>
              </a:rPr>
              <a:t>Analyse des variables : </a:t>
            </a:r>
            <a:endParaRPr lang="fr-FR" sz="28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fr-FR" sz="2800" dirty="0">
                <a:cs typeface="Arial" panose="020B0604020202020204" pitchFamily="34" charset="0"/>
              </a:rPr>
              <a:t>Comparaison des deux lycées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FR" sz="2800" dirty="0">
                <a:cs typeface="Arial" panose="020B0604020202020204" pitchFamily="34" charset="0"/>
              </a:rPr>
              <a:t>Machine Learning </a:t>
            </a:r>
            <a:endParaRPr lang="fr-FR" sz="28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FR" sz="2800" dirty="0">
                <a:cs typeface="Arial" panose="020B0604020202020204" pitchFamily="34" charset="0"/>
              </a:rPr>
              <a:t>Visualisation des variables du modèles</a:t>
            </a:r>
            <a:endParaRPr lang="fr-FR" sz="28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endParaRPr lang="fr-FR" sz="28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800" dirty="0">
                <a:cs typeface="Arial" panose="020B0604020202020204" pitchFamily="34" charset="0"/>
              </a:rPr>
              <a:t>Prédiction </a:t>
            </a:r>
            <a:endParaRPr lang="fr-FR" sz="28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800" dirty="0">
                <a:cs typeface="Arial" panose="020B0604020202020204" pitchFamily="34" charset="0"/>
              </a:rPr>
              <a:t>Conslusion</a:t>
            </a:r>
          </a:p>
          <a:p>
            <a:pPr marL="571500" indent="-571500">
              <a:buFont typeface="+mj-lt"/>
              <a:buAutoNum type="romanUcPeriod"/>
            </a:pPr>
            <a:endParaRPr lang="en-FR" sz="2800" dirty="0">
              <a:cs typeface="Arial" panose="020B0604020202020204" pitchFamily="34" charset="0"/>
            </a:endParaRPr>
          </a:p>
          <a:p>
            <a:endParaRPr lang="fr-FR" sz="2800" dirty="0">
              <a:cs typeface="Arial" panose="020B0604020202020204" pitchFamily="34" charset="0"/>
            </a:endParaRPr>
          </a:p>
          <a:p>
            <a:endParaRPr lang="en-FR" sz="2800" dirty="0">
              <a:cs typeface="Arial" panose="020B0604020202020204" pitchFamily="34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FB06585D-6AF2-9F6A-E52A-CDA0D0B98290}"/>
              </a:ext>
            </a:extLst>
          </p:cNvPr>
          <p:cNvSpPr/>
          <p:nvPr/>
        </p:nvSpPr>
        <p:spPr>
          <a:xfrm>
            <a:off x="8591551" y="4132439"/>
            <a:ext cx="3783440" cy="2370640"/>
          </a:xfrm>
          <a:prstGeom prst="cloudCallou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/>
              <a:t>Il suffit simplement de cliquer sur la partie qui vous intéresse pour directement y accéder</a:t>
            </a:r>
            <a:r>
              <a:rPr lang="fr-FR" dirty="0"/>
              <a:t>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607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4D560-CF1D-45D8-F28A-D03F2AB9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260703"/>
            <a:ext cx="10515599" cy="1278466"/>
          </a:xfrm>
        </p:spPr>
        <p:txBody>
          <a:bodyPr>
            <a:normAutofit/>
          </a:bodyPr>
          <a:lstStyle/>
          <a:p>
            <a:pPr algn="ctr"/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Peut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-on </a:t>
            </a:r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réellement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accomplir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l'on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souhaite</a:t>
            </a:r>
            <a:r>
              <a:rPr lang="en-GB" sz="32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A439936-B414-B9A1-E4CB-B255290D6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244490"/>
              </p:ext>
            </p:extLst>
          </p:nvPr>
        </p:nvGraphicFramePr>
        <p:xfrm>
          <a:off x="2136951" y="4048867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2603AE1-AE72-112E-8514-CC985181BCA5}"/>
              </a:ext>
            </a:extLst>
          </p:cNvPr>
          <p:cNvSpPr txBox="1"/>
          <p:nvPr/>
        </p:nvSpPr>
        <p:spPr>
          <a:xfrm>
            <a:off x="11424356" y="-891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graphicFrame>
        <p:nvGraphicFramePr>
          <p:cNvPr id="3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6518942"/>
              </p:ext>
            </p:extLst>
          </p:nvPr>
        </p:nvGraphicFramePr>
        <p:xfrm>
          <a:off x="2136951" y="2196592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2626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CFC1-F483-E4FD-0285-FDECAC38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8" y="283455"/>
            <a:ext cx="10131425" cy="1456267"/>
          </a:xfrm>
        </p:spPr>
        <p:txBody>
          <a:bodyPr>
            <a:normAutofit/>
          </a:bodyPr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Présentation de la base de données et des variables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125D3-7201-CBAC-3219-3B85065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488" y="2004212"/>
            <a:ext cx="5067320" cy="2266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BBF6A-C6B2-2E03-1A03-1187D60F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" y="4416502"/>
            <a:ext cx="5094834" cy="1831898"/>
          </a:xfrm>
          <a:prstGeom prst="rect">
            <a:avLst/>
          </a:prstGeom>
        </p:spPr>
      </p:pic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F1B07748-4A46-3D7E-F136-9C6E6816F0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655958"/>
              </p:ext>
            </p:extLst>
          </p:nvPr>
        </p:nvGraphicFramePr>
        <p:xfrm>
          <a:off x="6272194" y="4242249"/>
          <a:ext cx="5668733" cy="183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A4672-9209-641A-CAFE-01753988A617}"/>
              </a:ext>
            </a:extLst>
          </p:cNvPr>
          <p:cNvCxnSpPr>
            <a:cxnSpLocks/>
          </p:cNvCxnSpPr>
          <p:nvPr/>
        </p:nvCxnSpPr>
        <p:spPr>
          <a:xfrm flipH="1">
            <a:off x="1535289" y="2871788"/>
            <a:ext cx="6389511" cy="557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B3DB1-1108-7173-0026-8B1E01ECF265}"/>
              </a:ext>
            </a:extLst>
          </p:cNvPr>
          <p:cNvCxnSpPr>
            <a:cxnSpLocks/>
          </p:cNvCxnSpPr>
          <p:nvPr/>
        </p:nvCxnSpPr>
        <p:spPr>
          <a:xfrm flipH="1">
            <a:off x="3770489" y="2871788"/>
            <a:ext cx="4154311" cy="2817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Callout 3">
            <a:extLst>
              <a:ext uri="{FF2B5EF4-FFF2-40B4-BE49-F238E27FC236}">
                <a16:creationId xmlns:a16="http://schemas.microsoft.com/office/drawing/2014/main" id="{D4511100-1669-AE31-350D-C56811767097}"/>
              </a:ext>
            </a:extLst>
          </p:cNvPr>
          <p:cNvSpPr/>
          <p:nvPr/>
        </p:nvSpPr>
        <p:spPr>
          <a:xfrm>
            <a:off x="6558845" y="1277762"/>
            <a:ext cx="4176889" cy="1727200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    Nous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pouvons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ensuite      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les variables qui nous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intérèssent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avoir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explication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détaillée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. </a:t>
            </a:r>
            <a:b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</a:b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34208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6513-CFB1-3C01-E1D8-2BD9C372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59" y="352425"/>
            <a:ext cx="10131425" cy="14562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Présentation de la base de données et des variables </a:t>
            </a:r>
            <a:endParaRPr lang="en-F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A98FE0-E959-B045-86A1-9DCE5901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61" y="2340769"/>
            <a:ext cx="5371217" cy="39261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D2B4A-B7D9-953D-AEB7-6A61C11B1332}"/>
              </a:ext>
            </a:extLst>
          </p:cNvPr>
          <p:cNvSpPr txBox="1"/>
          <p:nvPr/>
        </p:nvSpPr>
        <p:spPr>
          <a:xfrm>
            <a:off x="781959" y="1631204"/>
            <a:ext cx="10628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L’objectif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cet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onglet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est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d’avoir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idée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l’ordre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de grandeur des variables de la base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endParaRPr lang="en-FR" dirty="0"/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6702574" y="3589867"/>
            <a:ext cx="5207204" cy="2472620"/>
          </a:xfrm>
          <a:prstGeom prst="cloudCallou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600" kern="120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just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ensuite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cliquer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sur le 3e onglet de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G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raphiques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obtenir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présentation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visuelle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des variables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sélectionnées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function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fréquence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et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plage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 la note G3. </a:t>
            </a:r>
            <a:endParaRPr lang="en-FR" sz="1600" kern="1200" dirty="0"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FF974-1F06-0359-5936-7917683CBDBA}"/>
              </a:ext>
            </a:extLst>
          </p:cNvPr>
          <p:cNvCxnSpPr>
            <a:cxnSpLocks/>
          </p:cNvCxnSpPr>
          <p:nvPr/>
        </p:nvCxnSpPr>
        <p:spPr>
          <a:xfrm flipH="1" flipV="1">
            <a:off x="3341511" y="2630311"/>
            <a:ext cx="3702756" cy="195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8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E561-169A-AAB4-C40A-FDBE15F33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0"/>
            <a:ext cx="10131425" cy="14562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Comparaison des lycées</a:t>
            </a:r>
            <a:endParaRPr lang="en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AB0BA-D2CA-6C3F-ED2D-D10D663C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9" y="1931212"/>
            <a:ext cx="5323739" cy="2240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6E39F-ADF4-C0D5-0D9A-C899B2733FDD}"/>
              </a:ext>
            </a:extLst>
          </p:cNvPr>
          <p:cNvSpPr txBox="1"/>
          <p:nvPr/>
        </p:nvSpPr>
        <p:spPr>
          <a:xfrm>
            <a:off x="342898" y="1047408"/>
            <a:ext cx="101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cette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étude, les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auprès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deux écoles, Gabriel Pereira (GP) et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Mousinho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Silveira (MS).</a:t>
            </a:r>
            <a:endParaRPr lang="en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29F31-D159-9C3D-6721-F8767413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4158653"/>
            <a:ext cx="5833982" cy="231833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EF7024-376B-6D78-7E6F-67317A09DF78}"/>
              </a:ext>
            </a:extLst>
          </p:cNvPr>
          <p:cNvSpPr/>
          <p:nvPr/>
        </p:nvSpPr>
        <p:spPr>
          <a:xfrm>
            <a:off x="5900738" y="2015482"/>
            <a:ext cx="5833982" cy="154051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Pour comparer les notes dans les deux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établissements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proposons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et le boxplot ci-dessous. Pour rappel, G1 correspond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à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la note du T1, G2 du T2, et G3 la note T3.</a:t>
            </a:r>
            <a:r>
              <a:rPr lang="en-GB" sz="1600" dirty="0"/>
              <a:t> D</a:t>
            </a:r>
            <a:r>
              <a:rPr lang="en-FR" sz="1600" dirty="0"/>
              <a:t>’après ces observations,  les notes des élèves de GP semblent meilleures que MS.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4C36D7-6E32-D62D-8FC3-260E8E8B017A}"/>
              </a:ext>
            </a:extLst>
          </p:cNvPr>
          <p:cNvSpPr/>
          <p:nvPr/>
        </p:nvSpPr>
        <p:spPr>
          <a:xfrm>
            <a:off x="342898" y="4570390"/>
            <a:ext cx="5323739" cy="159334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</a:rPr>
              <a:t>Le boxplot nous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comparer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différentes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informations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statistiques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telles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la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médiane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, les quartiles,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l'étendue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des notes,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tandis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permettra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la proportion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d'étudiants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dans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chaque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intervalle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notes.</a:t>
            </a:r>
          </a:p>
        </p:txBody>
      </p:sp>
    </p:spTree>
    <p:extLst>
      <p:ext uri="{BB962C8B-B14F-4D97-AF65-F5344CB8AC3E}">
        <p14:creationId xmlns:p14="http://schemas.microsoft.com/office/powerpoint/2010/main" val="84671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9A2D2CC-D4F2-13AE-DEAE-9DED78BB024A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Comparaison des lycées</a:t>
            </a:r>
            <a:endParaRPr lang="en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68F78-6292-1630-CC77-F69F8DD1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201322"/>
            <a:ext cx="4372156" cy="244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11270-72DA-8475-9D0A-76A128D0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519" y="1287299"/>
            <a:ext cx="4400993" cy="246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BE235-CD23-104D-26F7-EF9225D2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99" y="1287299"/>
            <a:ext cx="4400993" cy="247706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515520-8C4B-6427-F6FE-505C3F1622BC}"/>
              </a:ext>
            </a:extLst>
          </p:cNvPr>
          <p:cNvSpPr/>
          <p:nvPr/>
        </p:nvSpPr>
        <p:spPr>
          <a:xfrm>
            <a:off x="5777519" y="4876849"/>
            <a:ext cx="4400994" cy="6938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FR" sz="1600" dirty="0"/>
              <a:t>Nos graphiques montrent qu’en effet, le lycée GP est académiquement meilleure que le lycée MS. </a:t>
            </a:r>
          </a:p>
        </p:txBody>
      </p:sp>
    </p:spTree>
    <p:extLst>
      <p:ext uri="{BB962C8B-B14F-4D97-AF65-F5344CB8AC3E}">
        <p14:creationId xmlns:p14="http://schemas.microsoft.com/office/powerpoint/2010/main" val="332186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C7FDE4-3230-FF14-81C3-B5D586847BE0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Influence des parents</a:t>
            </a:r>
            <a:endParaRPr lang="en-FR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9287864-A3C7-B0CF-9B9C-B1EE1D6A6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752" y="2714978"/>
            <a:ext cx="9206685" cy="3649662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9AC6E3-451F-B832-6610-9304E0E1B042}"/>
              </a:ext>
            </a:extLst>
          </p:cNvPr>
          <p:cNvSpPr txBox="1"/>
          <p:nvPr/>
        </p:nvSpPr>
        <p:spPr>
          <a:xfrm>
            <a:off x="342900" y="1045739"/>
            <a:ext cx="113523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avons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décidé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intérésser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à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l’influence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 parents pour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chacun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 deux lycées</a:t>
            </a:r>
            <a:endParaRPr lang="en-GB" sz="1600" dirty="0">
              <a:cs typeface="Arial" panose="020B0604020202020204" pitchFamily="34" charset="0"/>
            </a:endParaRPr>
          </a:p>
          <a:p>
            <a:endParaRPr lang="en-GB" sz="1600" dirty="0">
              <a:cs typeface="Arial" panose="020B0604020202020204" pitchFamily="34" charset="0"/>
            </a:endParaRPr>
          </a:p>
          <a:p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Ces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graphique</a:t>
            </a:r>
            <a:r>
              <a:rPr lang="en-GB" sz="1600" dirty="0" err="1">
                <a:cs typeface="Arial" panose="020B0604020202020204" pitchFamily="34" charset="0"/>
              </a:rPr>
              <a:t>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représentent</a:t>
            </a:r>
            <a:r>
              <a:rPr lang="en-GB" sz="1600" dirty="0">
                <a:cs typeface="Arial" panose="020B0604020202020204" pitchFamily="34" charset="0"/>
              </a:rPr>
              <a:t> la distribution des </a:t>
            </a:r>
            <a:r>
              <a:rPr lang="en-GB" sz="1600" dirty="0" err="1">
                <a:cs typeface="Arial" panose="020B0604020202020204" pitchFamily="34" charset="0"/>
              </a:rPr>
              <a:t>différents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niveaux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d’education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 pour les deux lycées. Sur </a:t>
            </a:r>
            <a:r>
              <a:rPr lang="en-GB" sz="1600" dirty="0" err="1">
                <a:cs typeface="Arial" panose="020B0604020202020204" pitchFamily="34" charset="0"/>
              </a:rPr>
              <a:t>l’application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vous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pourrez</a:t>
            </a:r>
            <a:r>
              <a:rPr lang="en-GB" sz="1600" dirty="0">
                <a:cs typeface="Arial" panose="020B0604020202020204" pitchFamily="34" charset="0"/>
              </a:rPr>
              <a:t> au </a:t>
            </a:r>
            <a:r>
              <a:rPr lang="en-GB" sz="1600" dirty="0" err="1">
                <a:cs typeface="Arial" panose="020B0604020202020204" pitchFamily="34" charset="0"/>
              </a:rPr>
              <a:t>choix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Vous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pouvez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intereresser</a:t>
            </a:r>
            <a:r>
              <a:rPr lang="en-GB" sz="1600" dirty="0">
                <a:cs typeface="Arial" panose="020B0604020202020204" pitchFamily="34" charset="0"/>
              </a:rPr>
              <a:t> au </a:t>
            </a:r>
            <a:r>
              <a:rPr lang="en-GB" sz="1600" dirty="0" err="1">
                <a:cs typeface="Arial" panose="020B0604020202020204" pitchFamily="34" charset="0"/>
              </a:rPr>
              <a:t>niveau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d’education</a:t>
            </a:r>
            <a:r>
              <a:rPr lang="en-GB" sz="1600" dirty="0">
                <a:cs typeface="Arial" panose="020B0604020202020204" pitchFamily="34" charset="0"/>
              </a:rPr>
              <a:t> du 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r>
              <a:rPr lang="en-GB" sz="1600" dirty="0">
                <a:cs typeface="Arial" panose="020B0604020202020204" pitchFamily="34" charset="0"/>
              </a:rPr>
              <a:t> et du </a:t>
            </a:r>
            <a:r>
              <a:rPr lang="en-GB" sz="1600" dirty="0" err="1">
                <a:cs typeface="Arial" panose="020B0604020202020204" pitchFamily="34" charset="0"/>
              </a:rPr>
              <a:t>métier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 et du 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r>
              <a:rPr lang="en-GB" sz="1600" dirty="0">
                <a:cs typeface="Arial" panose="020B0604020202020204" pitchFamily="34" charset="0"/>
              </a:rPr>
              <a:t>.</a:t>
            </a:r>
            <a:endParaRPr lang="en-FR" sz="1600" dirty="0"/>
          </a:p>
        </p:txBody>
      </p:sp>
    </p:spTree>
    <p:extLst>
      <p:ext uri="{BB962C8B-B14F-4D97-AF65-F5344CB8AC3E}">
        <p14:creationId xmlns:p14="http://schemas.microsoft.com/office/powerpoint/2010/main" val="308942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21C650-8E64-1AFB-F5CD-67BEE45AD0D4}"/>
              </a:ext>
            </a:extLst>
          </p:cNvPr>
          <p:cNvSpPr txBox="1">
            <a:spLocks/>
          </p:cNvSpPr>
          <p:nvPr/>
        </p:nvSpPr>
        <p:spPr>
          <a:xfrm>
            <a:off x="342900" y="0"/>
            <a:ext cx="115062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nfluence des parents : métier – éducation </a:t>
            </a:r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AEA22-F70E-3454-B91C-1E93FD3F434F}"/>
              </a:ext>
            </a:extLst>
          </p:cNvPr>
          <p:cNvSpPr txBox="1"/>
          <p:nvPr/>
        </p:nvSpPr>
        <p:spPr>
          <a:xfrm>
            <a:off x="342900" y="1114425"/>
            <a:ext cx="11296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>
                <a:latin typeface="+mj-lt"/>
                <a:cs typeface="Arial" panose="020B0604020202020204" pitchFamily="34" charset="0"/>
              </a:rPr>
              <a:t>Nous pensons généralement que l’éducation a une inflaunce sur l’éducation des enfants, c’est pourquoi nous avons décidé de nous intérésser à ça. C’est d’ailleurs ce que nos graphiques nous ont montrés. </a:t>
            </a:r>
            <a:br>
              <a:rPr lang="en-FR" sz="1600" dirty="0">
                <a:latin typeface="+mj-lt"/>
                <a:cs typeface="Arial" panose="020B0604020202020204" pitchFamily="34" charset="0"/>
              </a:rPr>
            </a:br>
            <a:r>
              <a:rPr lang="en-FR" sz="1600" dirty="0">
                <a:latin typeface="+mj-lt"/>
                <a:cs typeface="Arial" panose="020B0604020202020204" pitchFamily="34" charset="0"/>
              </a:rPr>
              <a:t>On constaste que les parents qui ont fait le plus d’études sont ceux qui ont le plus faible taux de chomâge.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FCAEBD-BE02-0B40-00D7-A33F004B7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57" y="2570692"/>
            <a:ext cx="9239068" cy="3649662"/>
          </a:xfrm>
        </p:spPr>
      </p:pic>
    </p:spTree>
    <p:extLst>
      <p:ext uri="{BB962C8B-B14F-4D97-AF65-F5344CB8AC3E}">
        <p14:creationId xmlns:p14="http://schemas.microsoft.com/office/powerpoint/2010/main" val="2962374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761</TotalTime>
  <Words>841</Words>
  <Application>Microsoft Office PowerPoint</Application>
  <PresentationFormat>Grand écran</PresentationFormat>
  <Paragraphs>59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Qui veut peut ?</vt:lpstr>
      <vt:lpstr>SOMMAIRE </vt:lpstr>
      <vt:lpstr>Peut-on réellement accomplir ce que l'on souhaite ?</vt:lpstr>
      <vt:lpstr>Présentation de la base de données et des variables </vt:lpstr>
      <vt:lpstr>Présentation de la base de données et des variables </vt:lpstr>
      <vt:lpstr>Comparaison des lycées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 veut peut !</dc:title>
  <dc:creator>Céline KRICHANE</dc:creator>
  <cp:lastModifiedBy>Amelie roux</cp:lastModifiedBy>
  <cp:revision>5</cp:revision>
  <dcterms:created xsi:type="dcterms:W3CDTF">2023-12-09T11:20:07Z</dcterms:created>
  <dcterms:modified xsi:type="dcterms:W3CDTF">2023-12-12T14:00:10Z</dcterms:modified>
</cp:coreProperties>
</file>